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66" d="100"/>
          <a:sy n="66" d="100"/>
        </p:scale>
        <p:origin x="-138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April 13,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April 13,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April 13,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April 13,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April 13, 2020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April 13,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April 13, 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April 13, 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April 13,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April 13,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April 13,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April 13,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4000" b="1" dirty="0"/>
              <a:t>The Battle of </a:t>
            </a:r>
            <a:r>
              <a:rPr lang="en-IN" sz="4000" b="1" dirty="0" smtClean="0"/>
              <a:t>Neighbourhoods</a:t>
            </a:r>
            <a:r>
              <a:rPr lang="en-IN" sz="4000" b="1" dirty="0"/>
              <a:t/>
            </a:r>
            <a:br>
              <a:rPr lang="en-IN" sz="4000" b="1" dirty="0"/>
            </a:br>
            <a:r>
              <a:rPr lang="en-IN" sz="4000" b="1" dirty="0" smtClean="0"/>
              <a:t>Toronto vs Manhattan</a:t>
            </a:r>
            <a:endParaRPr lang="en-IN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Capstone Project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491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219256" cy="1371600"/>
          </a:xfrm>
        </p:spPr>
        <p:txBody>
          <a:bodyPr>
            <a:normAutofit/>
          </a:bodyPr>
          <a:lstStyle/>
          <a:p>
            <a:r>
              <a:rPr lang="en-IN" b="1" dirty="0"/>
              <a:t>Mapping Manhattan Subway </a:t>
            </a:r>
            <a:r>
              <a:rPr lang="en-IN" b="1" dirty="0" smtClean="0"/>
              <a:t>locations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2" t="58018" r="59552" b="24154"/>
          <a:stretch/>
        </p:blipFill>
        <p:spPr bwMode="auto">
          <a:xfrm>
            <a:off x="1331640" y="1484784"/>
            <a:ext cx="4752528" cy="1542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67544" y="3212976"/>
            <a:ext cx="828092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MAP of Manhattan showing the location of subway stations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9" t="48561" r="46319" b="34203"/>
          <a:stretch/>
        </p:blipFill>
        <p:spPr bwMode="auto">
          <a:xfrm>
            <a:off x="650618" y="4653136"/>
            <a:ext cx="7842763" cy="1724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7602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571184" cy="1371600"/>
          </a:xfrm>
        </p:spPr>
        <p:txBody>
          <a:bodyPr>
            <a:normAutofit/>
          </a:bodyPr>
          <a:lstStyle/>
          <a:p>
            <a:r>
              <a:rPr lang="en-US" dirty="0"/>
              <a:t>ONE CONSOLIDATE </a:t>
            </a:r>
            <a:r>
              <a:rPr lang="en-US" dirty="0" smtClean="0"/>
              <a:t>MAP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Red </a:t>
            </a:r>
            <a:r>
              <a:rPr lang="en-US" dirty="0"/>
              <a:t>dots are Subway stations,</a:t>
            </a:r>
          </a:p>
          <a:p>
            <a:r>
              <a:rPr lang="en-US" dirty="0"/>
              <a:t>Blue dots are apartments available for rent,</a:t>
            </a:r>
          </a:p>
          <a:p>
            <a:r>
              <a:rPr lang="en-US" dirty="0"/>
              <a:t>Bubbles are the clusters of venues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0" t="18453" r="11980" b="14140"/>
          <a:stretch/>
        </p:blipFill>
        <p:spPr bwMode="auto">
          <a:xfrm>
            <a:off x="1547664" y="3213088"/>
            <a:ext cx="5688632" cy="3396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9366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363272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Problem Resolution - Select the apartment for </a:t>
            </a:r>
            <a:r>
              <a:rPr lang="en-US" dirty="0" smtClean="0"/>
              <a:t>rent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b="0" dirty="0" smtClean="0"/>
              <a:t>The </a:t>
            </a:r>
            <a:r>
              <a:rPr lang="en-US" sz="1600" b="0" dirty="0"/>
              <a:t>above consolidate map was used to explore options. After examining, I have chosen two locations that meet the requirements which will assess to make a choice.</a:t>
            </a:r>
          </a:p>
          <a:p>
            <a:r>
              <a:rPr lang="en-US" dirty="0"/>
              <a:t>Apartment 1: 305 East 63rd Street in the Sutton Place Neighborhood and near 'subway 59th Street' station, Cluster # 2 Monthly rent : 7500 </a:t>
            </a:r>
            <a:r>
              <a:rPr lang="en-US" dirty="0" smtClean="0"/>
              <a:t>Dollars.</a:t>
            </a:r>
          </a:p>
          <a:p>
            <a:endParaRPr lang="en-US" dirty="0"/>
          </a:p>
          <a:p>
            <a:r>
              <a:rPr lang="en-US" dirty="0"/>
              <a:t>Apartment 2: 19 Dutch Street in the Financial District Neighborhood and near 'Fulton Street Subway' station, Cluster # 3 Monthly rent : 6935 Dollars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58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435280" cy="1371600"/>
          </a:xfrm>
        </p:spPr>
        <p:txBody>
          <a:bodyPr>
            <a:normAutofit/>
          </a:bodyPr>
          <a:lstStyle/>
          <a:p>
            <a:r>
              <a:rPr lang="en-US" b="1" dirty="0"/>
              <a:t>Venues for Apartment 1 - Cluster </a:t>
            </a:r>
            <a:r>
              <a:rPr lang="en-US" b="1" dirty="0" smtClean="0"/>
              <a:t>2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6" t="36821" r="2878" b="17009"/>
          <a:stretch/>
        </p:blipFill>
        <p:spPr bwMode="auto">
          <a:xfrm>
            <a:off x="395536" y="2132856"/>
            <a:ext cx="8026175" cy="237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2534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219256" cy="1371600"/>
          </a:xfrm>
        </p:spPr>
        <p:txBody>
          <a:bodyPr>
            <a:normAutofit/>
          </a:bodyPr>
          <a:lstStyle/>
          <a:p>
            <a:r>
              <a:rPr lang="en-US" b="1" dirty="0"/>
              <a:t>Venues for Apartment 2 - Cluster </a:t>
            </a:r>
            <a:r>
              <a:rPr lang="en-US" b="1" dirty="0" smtClean="0"/>
              <a:t>3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4" t="34836" r="2532" b="18443"/>
          <a:stretch/>
        </p:blipFill>
        <p:spPr bwMode="auto">
          <a:xfrm>
            <a:off x="35684" y="1916832"/>
            <a:ext cx="8784788" cy="3417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8774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Apartment </a:t>
            </a:r>
            <a:r>
              <a:rPr lang="en-IN" b="1" dirty="0" smtClean="0"/>
              <a:t>Selection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u="sng" dirty="0"/>
              <a:t>Apartment </a:t>
            </a:r>
            <a:r>
              <a:rPr lang="en-US" u="sng" dirty="0" smtClean="0"/>
              <a:t>1:</a:t>
            </a:r>
          </a:p>
          <a:p>
            <a:r>
              <a:rPr lang="en-US" b="0" dirty="0" smtClean="0"/>
              <a:t>Rent </a:t>
            </a:r>
            <a:r>
              <a:rPr lang="en-US" b="0" dirty="0"/>
              <a:t>cost </a:t>
            </a:r>
            <a:r>
              <a:rPr lang="en-US" b="0" dirty="0" smtClean="0"/>
              <a:t>: </a:t>
            </a:r>
            <a:r>
              <a:rPr lang="en-US" b="0" dirty="0"/>
              <a:t>US7500 slightly above the US7000 budget. </a:t>
            </a:r>
            <a:endParaRPr lang="en-US" b="0" dirty="0" smtClean="0"/>
          </a:p>
          <a:p>
            <a:r>
              <a:rPr lang="en-US" b="0" dirty="0" smtClean="0"/>
              <a:t>Located  : 400 </a:t>
            </a:r>
            <a:r>
              <a:rPr lang="en-US" b="0" dirty="0"/>
              <a:t>meters from subway station at 59th </a:t>
            </a:r>
            <a:r>
              <a:rPr lang="en-US" b="0" dirty="0" smtClean="0"/>
              <a:t>Street</a:t>
            </a:r>
          </a:p>
          <a:p>
            <a:r>
              <a:rPr lang="en-US" b="0" dirty="0" smtClean="0"/>
              <a:t>Work </a:t>
            </a:r>
            <a:r>
              <a:rPr lang="en-US" b="0" dirty="0"/>
              <a:t>place ( Park Ave and </a:t>
            </a:r>
            <a:r>
              <a:rPr lang="en-US" b="0" dirty="0" smtClean="0"/>
              <a:t>53rd) : </a:t>
            </a:r>
            <a:r>
              <a:rPr lang="en-US" b="0" dirty="0"/>
              <a:t>600 meters way. </a:t>
            </a:r>
            <a:endParaRPr lang="en-US" b="0" dirty="0" smtClean="0"/>
          </a:p>
          <a:p>
            <a:r>
              <a:rPr lang="en-US" b="0" dirty="0" smtClean="0"/>
              <a:t>Subway : for </a:t>
            </a:r>
            <a:r>
              <a:rPr lang="en-US" b="0" dirty="0"/>
              <a:t>other places around. </a:t>
            </a:r>
            <a:endParaRPr lang="en-US" b="0" dirty="0" smtClean="0"/>
          </a:p>
          <a:p>
            <a:r>
              <a:rPr lang="en-US" b="0" dirty="0" smtClean="0"/>
              <a:t>Venues :  East </a:t>
            </a:r>
            <a:r>
              <a:rPr lang="en-US" b="0" dirty="0"/>
              <a:t>side of Manhattan</a:t>
            </a:r>
            <a:r>
              <a:rPr lang="en-US" b="0" dirty="0" smtClean="0"/>
              <a:t>.</a:t>
            </a:r>
          </a:p>
          <a:p>
            <a:endParaRPr lang="en-US" dirty="0"/>
          </a:p>
          <a:p>
            <a:r>
              <a:rPr lang="en-US" dirty="0"/>
              <a:t>Apartment 2 </a:t>
            </a:r>
            <a:endParaRPr lang="en-US" dirty="0" smtClean="0"/>
          </a:p>
          <a:p>
            <a:r>
              <a:rPr lang="en-US" b="0" dirty="0" smtClean="0"/>
              <a:t>Rent </a:t>
            </a:r>
            <a:r>
              <a:rPr lang="en-US" b="0" dirty="0"/>
              <a:t>cost </a:t>
            </a:r>
            <a:r>
              <a:rPr lang="en-US" b="0" dirty="0" smtClean="0"/>
              <a:t>: </a:t>
            </a:r>
            <a:r>
              <a:rPr lang="en-US" b="0" dirty="0"/>
              <a:t>US6935, just under the US7000 budget. </a:t>
            </a:r>
            <a:endParaRPr lang="en-US" b="0" dirty="0" smtClean="0"/>
          </a:p>
          <a:p>
            <a:r>
              <a:rPr lang="en-US" b="0" dirty="0" smtClean="0"/>
              <a:t>Located : 60 </a:t>
            </a:r>
            <a:r>
              <a:rPr lang="en-US" b="0" dirty="0"/>
              <a:t>meters from subway station at Fulton Street, </a:t>
            </a:r>
            <a:endParaRPr lang="en-US" b="0" dirty="0" smtClean="0"/>
          </a:p>
          <a:p>
            <a:r>
              <a:rPr lang="en-US" b="0" dirty="0" smtClean="0"/>
              <a:t>Note: Have </a:t>
            </a:r>
            <a:r>
              <a:rPr lang="en-US" b="0" dirty="0"/>
              <a:t>to ride the subway daily to </a:t>
            </a:r>
            <a:r>
              <a:rPr lang="en-US" b="0" dirty="0" smtClean="0"/>
              <a:t>work, </a:t>
            </a:r>
            <a:r>
              <a:rPr lang="en-US" b="0" dirty="0"/>
              <a:t>possibly 40-60 min ride. </a:t>
            </a:r>
            <a:endParaRPr lang="en-US" b="0" dirty="0" smtClean="0"/>
          </a:p>
          <a:p>
            <a:r>
              <a:rPr lang="en-US" b="0" dirty="0" smtClean="0"/>
              <a:t>Venues : </a:t>
            </a:r>
            <a:r>
              <a:rPr lang="en-US" b="0" dirty="0"/>
              <a:t>Cluster 3</a:t>
            </a:r>
            <a:r>
              <a:rPr lang="en-US" b="0" dirty="0" smtClean="0"/>
              <a:t>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380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Introduction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Toronto is a </a:t>
            </a:r>
            <a:r>
              <a:rPr lang="en-US" b="0" dirty="0" smtClean="0"/>
              <a:t>wonderful </a:t>
            </a:r>
            <a:r>
              <a:rPr lang="en-US" b="0" dirty="0"/>
              <a:t>place to live and work. </a:t>
            </a:r>
            <a:r>
              <a:rPr lang="en-US" b="0" dirty="0" smtClean="0"/>
              <a:t>oy many amenities and venues in the area, such as various international cuisine</a:t>
            </a:r>
          </a:p>
          <a:p>
            <a:r>
              <a:rPr lang="en-US" b="0" dirty="0" smtClean="0"/>
              <a:t> restaurants, cafes, food shops and entertainment. I have been offered a great opportunity to work for a leader firm in Manhattan</a:t>
            </a:r>
            <a:r>
              <a:rPr lang="en-US" b="0" dirty="0"/>
              <a:t>, NY. I am very excited and I want to use this opportunity to practice my learnings in Coursera in order to answer relevant questions arisen. The key question is : How can I find a convenient and enjoyable place. Certainly, I can use available real estate apps and Google but the idea is to use and apply myself the learned tools during the course. In order to make a comparison and evaluation of the rental options in Manhattan NY, I must set some basis, therefore the apartment in Manhattan must meet the following demands: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95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Problem to be solved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0" dirty="0" smtClean="0"/>
              <a:t>Find Rental </a:t>
            </a:r>
            <a:r>
              <a:rPr lang="en-US" sz="2400" b="0" dirty="0"/>
              <a:t>apartment unit in Manhattan NY </a:t>
            </a:r>
            <a:r>
              <a:rPr lang="en-US" sz="2400" b="0" dirty="0" smtClean="0"/>
              <a:t>similar to Toronto :</a:t>
            </a:r>
          </a:p>
          <a:p>
            <a:endParaRPr lang="en-US" sz="1200" dirty="0"/>
          </a:p>
          <a:p>
            <a:r>
              <a:rPr lang="en-US" sz="2800" dirty="0"/>
              <a:t>Apartment </a:t>
            </a:r>
            <a:r>
              <a:rPr lang="en-US" sz="2800" dirty="0" smtClean="0"/>
              <a:t>Size : </a:t>
            </a:r>
            <a:r>
              <a:rPr lang="en-US" sz="2800" b="0" dirty="0" smtClean="0"/>
              <a:t>min </a:t>
            </a:r>
            <a:r>
              <a:rPr lang="en-US" sz="2800" b="0" dirty="0"/>
              <a:t>2 bedrooms </a:t>
            </a:r>
            <a:endParaRPr lang="en-US" sz="2800" b="0" dirty="0" smtClean="0"/>
          </a:p>
          <a:p>
            <a:r>
              <a:rPr lang="en-US" sz="2800" dirty="0" smtClean="0"/>
              <a:t>Monthly rent : </a:t>
            </a:r>
            <a:r>
              <a:rPr lang="en-US" sz="2800" b="0" dirty="0" smtClean="0"/>
              <a:t>US$7000/month </a:t>
            </a:r>
          </a:p>
          <a:p>
            <a:r>
              <a:rPr lang="en-US" sz="2800" dirty="0" smtClean="0"/>
              <a:t>Unit located : </a:t>
            </a:r>
            <a:r>
              <a:rPr lang="en-US" sz="2800" b="0" dirty="0" smtClean="0"/>
              <a:t>Walking </a:t>
            </a:r>
            <a:r>
              <a:rPr lang="en-US" sz="2800" b="0" dirty="0"/>
              <a:t>distance (&lt;=1.0 mile, 1.6 km) from a subway metro station </a:t>
            </a:r>
            <a:endParaRPr lang="en-US" sz="2800" b="0" dirty="0" smtClean="0"/>
          </a:p>
          <a:p>
            <a:r>
              <a:rPr lang="en-US" sz="2800" dirty="0" smtClean="0"/>
              <a:t>Venues : </a:t>
            </a:r>
            <a:r>
              <a:rPr lang="en-US" sz="2800" b="0" dirty="0" smtClean="0"/>
              <a:t>Toronto</a:t>
            </a:r>
            <a:endParaRPr lang="en-US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704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mapping DATA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Toronto venues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5" t="33929" r="63708" b="36475"/>
          <a:stretch/>
        </p:blipFill>
        <p:spPr bwMode="auto">
          <a:xfrm>
            <a:off x="827584" y="2348880"/>
            <a:ext cx="6768752" cy="3990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4166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571184" cy="1371600"/>
          </a:xfrm>
        </p:spPr>
        <p:txBody>
          <a:bodyPr>
            <a:normAutofit/>
          </a:bodyPr>
          <a:lstStyle/>
          <a:p>
            <a:r>
              <a:rPr lang="en-US" sz="2400" b="1" dirty="0"/>
              <a:t>Map of Toronto residence place with venues in Neighborhood - for </a:t>
            </a:r>
            <a:r>
              <a:rPr lang="en-US" sz="2400" b="1" dirty="0" smtClean="0"/>
              <a:t>reference</a:t>
            </a:r>
            <a:endParaRPr lang="en-IN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7" t="30067" r="24678" b="11500"/>
          <a:stretch/>
        </p:blipFill>
        <p:spPr bwMode="auto">
          <a:xfrm>
            <a:off x="198872" y="1772816"/>
            <a:ext cx="4916774" cy="2503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8" t="30876" r="25920" b="10452"/>
          <a:stretch/>
        </p:blipFill>
        <p:spPr bwMode="auto">
          <a:xfrm>
            <a:off x="4716016" y="4365104"/>
            <a:ext cx="3965264" cy="2146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1524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47248" cy="1371600"/>
          </a:xfrm>
        </p:spPr>
        <p:txBody>
          <a:bodyPr>
            <a:normAutofit/>
          </a:bodyPr>
          <a:lstStyle/>
          <a:p>
            <a:r>
              <a:rPr lang="en-US" sz="2400" b="1" dirty="0"/>
              <a:t>Map of Manhattan showing the places for rent and the cluster of </a:t>
            </a:r>
            <a:r>
              <a:rPr lang="en-US" sz="2400" b="1" dirty="0" smtClean="0"/>
              <a:t>venues</a:t>
            </a:r>
            <a:endParaRPr lang="en-IN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4" t="20287" r="4145" b="10656"/>
          <a:stretch/>
        </p:blipFill>
        <p:spPr bwMode="auto">
          <a:xfrm>
            <a:off x="323528" y="2420888"/>
            <a:ext cx="8045892" cy="3649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6649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427168" cy="1371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MANHATTAN NEIGHBORHOODS - DATA AND </a:t>
            </a:r>
            <a:r>
              <a:rPr lang="en-US" b="1" dirty="0" smtClean="0"/>
              <a:t>MAPPING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2" t="42406" r="21238" b="29473"/>
          <a:stretch/>
        </p:blipFill>
        <p:spPr bwMode="auto">
          <a:xfrm>
            <a:off x="683568" y="1700808"/>
            <a:ext cx="7828916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5" t="28324" r="13746" b="12351"/>
          <a:stretch/>
        </p:blipFill>
        <p:spPr bwMode="auto">
          <a:xfrm>
            <a:off x="899592" y="3444191"/>
            <a:ext cx="7344816" cy="3045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7788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Map of </a:t>
            </a:r>
            <a:r>
              <a:rPr lang="en-US" dirty="0" err="1" smtClean="0"/>
              <a:t>manhattan</a:t>
            </a:r>
            <a:r>
              <a:rPr lang="en-US" dirty="0" smtClean="0"/>
              <a:t> places for rent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9" t="34952" r="31905" b="12197"/>
          <a:stretch/>
        </p:blipFill>
        <p:spPr bwMode="auto">
          <a:xfrm>
            <a:off x="827584" y="1844824"/>
            <a:ext cx="7652236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8710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Manhattan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AutoShape 4" descr="data:image/png;base64,iVBORw0KGgoAAAANSUhEUgAAAZcAAAELCAYAAAAVwss1AAAABHNCSVQICAgIfAhkiAAAAAlwSFlzAAALEgAACxIB0t1+/AAAADl0RVh0U29mdHdhcmUAbWF0cGxvdGxpYiB2ZXJzaW9uIDMuMC4yLCBodHRwOi8vbWF0cGxvdGxpYi5vcmcvOIA7rQAAIABJREFUeJzt3Xd4HdW57/Hvq27ZlizZcpFlWXLvDbnQa8CGEBMgYBwIvYWS3CQ3gZAnJ+Em54Tk5JBDBwMxzTGEFpOQmN5sXOSKC8Ky5SK525KrZLV1/9hjIoRkbVkjzZb0+zyPHo3WXrPmndHWfrVmzawx5xwiIiJ+igo6ABERaXuUXERExHdKLiIi4jslFxER8Z2Si4iI+E7JRUREfKfkIiIivlNyERER3ym5iIiI72KCDqA5devWzWVlZQUdhohIq7JkyZLdzrm0prTRppNLVlYWubm5QYchItKqmNmmprah02IiIuI7JRcREfGdkouIiPhOyUVERHyn5CIiIr5TchEREd8puYiIiO+UXERExHdKLiIi4rs2fYe+tD6zFm5u9DrTJ2Y2QyQi0hTquYiIiO+UXERExHdKLiIi4jslFxER8Z2Si4iI+E7JRUREfKfkIiIivlNyERER3ym5iIiI75RcRETEd0ouIiLiu7CSi5lNNrM8M8s3s7vqeD3ezF70Xl9oZlk1XrvbK88zs/MaatPMXvDKV5nZ02YW65WbmT3g1V9pZuOasuMiItJ8GkwuZhYNPAxMAYYBV5jZsFrVrgeKnXMDgPuB+7x1hwHTgOHAZOARM4tuoM0XgCHASKADcINXPgUY6H3dBDx6PDssIiLNL5yeywQg3zm3wTlXDswGptaqMxV4xlt+GTjbzMwrn+2cO+KcKwDyvfbqbdM596bzAIuAjBrbeNZ7aQHQxcx6Hed+i4hIMwonufQGttT4udArq7OOc64S2Ad0Pca6DbbpnQ67CvhXI+IQEZEIEE5ysTrKXJh1Glte0yPAR865jxsRB2Z2k5nlmlnurl276lhFRESaWzjJpRDoU+PnDGBrfXXMLAZIBvYeY91jtmlm/wGkAT9qZBw4555wzuU453LS0tLC2D0REfFbOMllMTDQzLLNLI7QAP2cWnXmAFd7y5cC73ljJnOAad7VZNmEBuMXHatNM7sBOA+4wjlXXWsb3/OuGpsE7HPObTuOfRYRkWbW4GOOnXOVZnY7MBeIBp52zq02s3uBXOfcHOAp4DkzyyfUY5nmrbvazF4C1gCVwG3OuSqAutr0NvkYsAn4NHRNAK865+4F3gTOJ3RRwGHgWj8OgIiI+M9CHYy2KScnx+Xm5gYdhjTCrIWbG73O9ImZzRCJSPtlZkucczlNaUN36IuIiO+UXERExHdKLiIi4jslFxER8Z2Si4iI+E7JRUREfKfkIiIivlNyERER3ym5iIiI75RcRETEd0ouIiLiOyUXERHxnZKLiIj4TslFRER8p+QiIiK+U3IRERHfKbmIiIjvlFxERMR3Si4iIuI7JRcREfGdkouIiPhOyUVERHyn5CIiIr5TchEREd8puYiIiO+UXERExHdKLiIi4jslFxER8Z2Si4iI+E7JRUREfKfkIiIivlNyERER3ym5iIiI75RcRETEd0ouIiLiOyUXERHxnZKLiIj4TslFRER8p+QiIiK+Cyu5mNlkM8szs3wzu6uO1+PN7EXv9YVmllXjtbu98jwzO6+hNs3sdq/MmVm3GuVnmNk+M1vuff3yeHdaRESaV0xDFcwsGngY+AZQCCw2sznOuTU1ql0PFDvnBpjZNOA+4HIzGwZMA4YD6cA7ZjbIW6e+NucBfwc+qCOcj51z3zyO/RQRkRYUTs9lApDvnNvgnCsHZgNTa9WZCjzjLb8MnG1m5pXPds4dcc4VAPlee/W26Zxb5pzb2MT9EhGRAIWTXHoDW2r8XOiV1VnHOVcJ7AO6HmPdcNqsy4lmtsLM/mlmw8OoLyIiAWjwtBhgdZS5MOvUV15XUqvdZm1Lgb7OuYNmdj7wOjCwdiUzuwm4CSAzM7OBJkVEpDmE03MpBPrU+DkD2FpfHTOLAZKBvcdYN5w2v8I5t985d9BbfhOIrTngX6PeE865HOdcTlpaWsN7JyIivgsnuSwGBppZtpnFERqgn1Orzhzgam/5UuA955zzyqd5V5NlE+ppLAqzza8ws57eOA5mNsGLfU84OykiIi2rwdNizrlKM7sdmAtEA08751ab2b1ArnNuDvAU8JyZ5RPqsUzz1l1tZi8Ba4BK4DbnXBWELjmu3aZXfifwU6AnsNLM3nTO3UAoad1qZpVAKTDNS2AiIhJhrC1/Pufk5Ljc3Nygw5BGmLVwc6PXmT5RY2sifjKzJc65nKa0oTv0RUTEd0ouIiLiu3AuRRaJGM45DhypBCA2KoqEWP1/JBKJlFykVdi5v4wlm4pZs20/ew6Vf1nepUMsm/ce5tvjejOkZ1KAEYpITUouEtGqqh0ffrGT9z/fBUD/7h2Z1K8rMdFGRWU163cd4qlPCnj8ow18d2ImP508hOQOsQFHLSJKLhKxDpRV8MynG9laUsaojGS+OSqdTvFffcueMjCNKSN68uB7+cycX8Bba3bwv5eP4aQBX7u/VkRakE5YS0Q6UFbBkx8XsPtAOd+dmMm08ZlfSyxHpXSM45cXDuNvt51Clw6xXP3nRbyypLCFIxaRmpRcJOIcTSz7Siu4+qQshqcnh7XeyIxkXr71JMZnpfLjv67g4ffzmzlSEamPkotElKpqx6xFmykpLefqk7LI7taxUesnd4hl5rUTuGhMOn+Ym8eTH29opkhF5Fg05iIR5e0129m05zCX5fRpdGI5Ki4mij9eNobyqmp+84+1JCXEctn4Pg2vKCK+UXKRiPH2mh18tG43E7JTGdOnS5Paio4y/nT5WA4dyeWuV1fSrXMcZw3p4VOkItIQnRaTiLD3UDk/fXkF6ckJXDCyly9txsVE8eiV4xiWnsSdf1nOuh0HfGlXRBqm5CIR4T/fXMuBskouzelDbLR/b8vEuBieuCqHhNhobng2l+IaN2CKSPNRcpHAfbp+Dy8vKeSm0/rRMynB9/bTu3Tg8atOYFtJGXfOXkZ1ddudCVwkUmjMpR2KpGntj1RWcc9rn5GZmsgdZw3ktWVFzbKdE/qm8MsLh/GL11fx6Ifrue3MAc2yHREJUc9FAvXM/I1s2H2Ie6cOp0NcdLNu67sTM7lgVC/+5+0vWLxxb7NuS6S9U3KRwJQcLueh9/I5Y3AaZwzu3uzbMzN+d/FIMlI6cMesZezV+ItIs1FykcA88sF6Dhyp5GeTh7TYNjsnxPLw9HHsPVTOj19arvEXkWai5CKBKCw+zMx5G7lkXAZDe7XsVPkjeifzi28O5f28XczQHfwizULJRQJx/9vrMIMffWNQINu/alJfzh/Zk9/PzWPJpuJAYhBpy5RcpMVt3H2I15cXceWkvqR36RBIDGbG7y4ZRa/kBH4wexn7yyoCiUOkrVJykRb38Pv5xEQZN5/eL9A4khJieeCKsWzbV8bPX/0M5zT+IuIX3ecizaau+2n2HirnlaWFTOrXlXfW7Gy27TTG2UO68/eV24iPieKEvqn11muue31E2iL1XKRFfZC3kygzThuYFnQoXzptUBr9unVkzoqt7DpwJOhwRNoEJRdpMSWHy1m6uZicrFSSIug591FmfMeb0+zFxZuprKoOOiSRVk/JRVrMp+v3AHDqwMh7vn1yh1guGZfB1n1lzF29PehwRFo9JRdpEWUVVSzauJcRvZNJSYwLOpw6De2VxKR+XZm3fg952/cHHY5Iq6bkIi0id+NejlRWc8qAyOu11DRlRE96JiXw8pJCXZ4s0gRKLtLsqqod89fvIbtbRzJSEoMO55hio6O4fHwfyquqeXlJIdW6PFnkuCi5SLNbVbSPktKKiO+1HNUjKYELRqaTv/MgH6/bHXQ4Iq2Skos0K+ccn+TvpluneAb37Bx0OGEbn5XCiN7JvLV6Oxt2Hww6HJFWR8lFmlXBnkMUlZRyyoBuRJkFHU7YzIyLx/ama6c4Zi/aovEXkUZScpFm9cm63XSMi2ZsZpegQ2m0hNhopk/sy5HKKmYv2qL7X0QaQclFms3OA2V8vv0Ak/p1JTa6db7VeiYlcNGY3mzcc4g/vJUXdDgirUbr/IuXVmFe/m5iooyJ/boGHUqTjM1MYUJ2Ko9/uIG3dIOlSFiUXKRZ7D54hGWbSxiXmUKn+NY/P+o3R/ZiVEYyP/7rCjbuPhR0OCIRT8lFmsWzn26istpxciu5/LghMdFRPDx9HNFRxg3P5nJAA/wix6TkIr4rLa/i+QWbGNqzM2md44MOxzd9UhN55Lvj2Lj7ED+YvZyqat1gKVKf1n++QiLOK0sL2XuonEvGZQQdiq+OPjfm/JG9mLNiK9f+eTGTR/Q85jp6Boy0V2H1XMxsspnlmVm+md1Vx+vxZvai9/pCM8uq8drdXnmemZ3XUJtmdrtX5sysW41yM7MHvNdWmtm4491paT7V1Y6nPylgdEYyWV0je6qX4zWpX1cmZKfy0bpdLNtcHHQ4IhGpweRiZtHAw8AUYBhwhZkNq1XteqDYOTcAuB+4z1t3GDANGA5MBh4xs+gG2pwHnANsqrWNKcBA7+sm4NHG7aq0hHc/38mG3Ye44dR+WCu6abKxLhyVTna3jry2rIgtew8HHY5IxAmn5zIByHfObXDOlQOzgam16kwFnvGWXwbOttAny1RgtnPuiHOuAMj32qu3TefcMufcxjrimAo860IWAF3MrFdjdlaa34yPNtC7SwemNHC6qLWLjjKmT8ikc0IMzy/cRMnh8qBDEoko4SSX3sCWGj8XemV11nHOVQL7gK7HWDecNo8nDgnQ8i0lLNq4l+tOySamld402Rgd42O46sQsyiurefbTTZRVVAUdkkjECOcToK5zG7Uvk6mvTmPLmxoHZnaTmeWaWe6uXbsaaFL8NOPjDXROiOHy8X2CDqXF9ExKYPrETHYeKGPWos26gkzEE05yKQRqflpkAFvrq2NmMUAysPcY64bT5vHEgXPuCedcjnMuJy0trYEmxS9b9h7mn59tY/rEzDZx02RjDOzemW+P7U3+zoO8vrwIp2fAiISVXBYDA80s28ziCA3Qz6lVZw5wtbd8KfCeC/2FzQGmeVeTZRMajF8UZpu1zQG+5101NgnY55zbFkb80gKenldAlBnXnJQVdCiBOKFvKmcO7s6STcW8n6ces0iD/2I65yrN7HZgLhANPO2cW21m9wK5zrk5wFPAc2aWT6jHMs1bd7WZvQSsASqB25xzVRC65Lh2m175ncBPgZ7ASjN70zl3A/AmcD6hiwIOA9f6dRCkaUoOl/Pi4i18a3Q6vZI7BB1OYM4Z2p3iw+W8s3YHKYmxjM1MCTokkcCEdf7COfcmoQ/3mmW/rLFcBnynnnV/C/w2nDa98geAB+ood8Bt4cQrLev5BZs4XF7FTaf3CzqUQJkZF4/rzb7SCl5dWkSnhPZ1elCkprZ/SY80q7KKKmbO38gZg9MY0jMp6HACFxMVxZUT+5LWOZ4XFmxmxZaSoEMSCYSSizTJq0uL2H2wnJtP6x90KBGjQ1w015ycRcf4aK6duZj1u/SYZGl/lFzkuFVVO2Z8vIFRGclM6pcadDgRJSkhlmtPzsaA7z21iB37y4IOSaRFKbnIcXt7zQ4Kdh/i5tP6t+mpXo5Xt07xzLx2AiWHy7n66UXsK9U0/dJ+KLnIcXHO8diH68lMTWxwZuD2bGRGMo9flcP6XQe54ZnFuotf2g0lFzkuizcWs3xLCTeemk10lHotx3LKwG78z2VjyN1UzO2zllFZVR10SCLNTslFjssTH60ntWMcl57QfqZ6aYoLR6fzqwuH887aHdzz2irdxS9tni7El0Zbt+MA76zdyQ/PGUiHuOigw4loRx8wBhAbHcWZg9N4MXcLW0tKmTyiZ51jVXrAmLQFSi7SaI9+uJ4OsdF878SsoENpdc4Z2oPD5VV8nL+bhLhozhzcPeiQRJqFkos0yuY9h/nb8q1ce1IWqR3jgg6n1TEzLhydzpHKat5es4OEmChO7N+t4RVFWhklF2mURz/MJzrKuPG09j3VS1NEmXHJuAyOVFbzxsptxMdGM07zkEkbowF9CdvWklJeXlLI5Tl96JGUEHQ4rVp0lDFtfB/6p3XklSWFrN66L+iQRHyl5CJhe/zD9TgHN7fzCSr9EhsdxZWT+pKR0oHZi7ewbueBoEMS8Y2Si4Rl54Ey/rJ4C5eMyyAjJTHocNqM+Jhorjkpm7RO8Ty/YBOb9xwKOiQRXyi5SFie/LiAyqpqbj1DE1T6rUNcNNeenEVSQiwzP93IqiKdIpPWT8lFGnToSCXPL9jEt0ank9WtY9DhtEmdE2K57pRsEmKiufKphazZuj/okESaRMlFGjRv/W5KK6q47cwBQYfSpqUkxnH9Kdl0iA0lmLztGoOR1kvJRY6ptLyKT9fvYcqIngzs0TnocNq8rp3imXXjJGKjjekzFrBuhxKMtE5KLnJM89bv5khltXotLSi7W0dm3TiJqCjjihkLyd+ph41J66PkIvU6fKSSefm7GZ6exPD05KDDaVf6p3XiLzdOAmD6jAUU7NZVZNK6KLlIvT7O3015ZTVnD+0RdCjt0oDunZh140Sqqh1XPLGAjUow0ooouUidDh6p5NP1exiZkUxP3Y0fmEE9OvPCjRMpr6rmihkL2LzncNAhiYRFyUXq9NEXu6ioquasIZq1N2hDeibx/PUTKa2o4juPz9cgv7QKSi7yNfvLKliwYQ9j+nShe2f1WiLBsPQkXrzpRKodXPb4p3xWqBstJbIpucjXfPjFLqqdU68lwgzu2ZmXbzmRjvExXDFjAQs37Ak6JJF6KbnIV+wrrWBxwV7GZqbQtVN80OFILX27duSvt5xIj6R4vvf0It7P2xl0SCJ1UnKRr/ggbyfOwVl6QmLE6pXcgZduPpEB3Ttx4zO5vLq0MOiQRL5GyUW+VHyonNyNxZzQN4UUPWUyonXtFM9fbprE+KxUfvTSCv74Vh7V1S7osES+pOQiX3pn7Q7M4EyNtbQKSQmxPHPdBC7P6cOD7+Vzx+xllFVUBR2WCKDHHItn+/4ylm8p4ZQB3UjuEBt0OBKmuJgofnfJSLLTOvK7f35OUXEpM76XQ1pnjZdJsNRzEQDeXrODuJgoTh+UFnQo0khmxi2n9+exK8fx+fb9XPTwPF2qLIFTchE27znE2m37OXVgGonx6sy2VpNH9OKlm0/EOcclj85n1sLNOKdxGAmGPknaOeccc9fsoGN8DCcP6Bp0OALMWri50etMn5gJwKiMLvz9zlP5wexl/Py1z/h0wx5+c9EI3051NiU2aV/Uc2nn8ncepGD3Ic4cnEZ8THTQ4YgPUjvGMfPaCfzk3EH887NtTPnTR8xfvzvosKSdUXJpx6qdY+6a7XRJjGVCVmrQ4YiPoqOM288ayCu3nkR8bDTTZyzk5699xv6yiqBDk3ZCyaUdW711P1tLyjhnSA9iovVWaItG9+nCP+48hRtPzWb2os2c88cP+dvyIo3FSLPTJ0o7VVXteHvNdrp3jmdMZpegw5FmlBgXwz0XDOP1206mR1ICP5i9nIsfnc+STcVBhyZtmJJLO7V0czG7D5Zz7rAeRJkFHY60gFEZXfjbbSfz+0tHUVhcyiWPzufaPy/SZcvSLMJKLmY22czyzCzfzO6q4/V4M3vRe32hmWXVeO1urzzPzM5rqE0zy/baWOe1GeeVX2Nmu8xsufd1Q1N2vD2rqKrmvc930ielA0N7JQUdjrSgqCjjspw+fPCTM/jp5MEs3VzChQ99wuWPf8q/Vm2jsqo66BCljWgwuZhZNPAwMAUYBlxhZsNqVbseKHbODQDuB+7z1h0GTAOGA5OBR8wsuoE27wPud84NBIq9to960Tk3xvt68rj2WFi4YQ/7Sis4d3hPTL2WdqljfAzfP2MAn/zsTO6eMoTC4lJueX4pp//hAx79YD3Fh8qDDlFauXDuc5kA5DvnNgCY2WxgKrCmRp2pwK+85ZeBhyz0qTUVmO2cOwIUmFm+1x51tWlma4GzgOlenWe8dh89rr2TrzlQVsEHX+xiQPdO9E/rFHQ44pPjuf/kqM4Jsdx6Rn8+37af+Rv2cN+/Pue/5+YxqEcnRvfpwpCeScTFHP8ZdN0b0z6Fk1x6A1tq/FwITKyvjnOu0sz2AV298gW11u3tLdfVZlegxDlXWUd9gEvM7DTgC+D/OOdqtiFhmPFxAYfLqzh3WI+gQ5EIEmXGsPRkhqUns31/GUs3FbOysIS12w8QFxPFsF5JjM7owoDunYiOUm9XGhZOcqnrnVT7Osb66tRXXte/QceqD/AG8Bfn3BEzu4VQr+asrwVrdhNwE0Bmpv77qWn3wSM8+fEGRqQnkZGSGHQ4EqF6JiVw/sheTB7Rk4Ldh1ixpYRVW/exfEsJiXHRjMpIZmyfFDJSOui0qtQrnORSCPSp8XMGsLWeOoVmFgMkA3sbWLeu8t1AFzOL8XovX9Z3ztV8pusMvHGd2pxzTwBPAOTk5Ohi/hoefj+fsooqzlGvRcIQZUb/tNDp02+NTueLHQdZUVhC7sZiFmzYS1qneMZldmFMZopm0pavCSe5LAYGmlk2UERogH56rTpzgKuBT4FLgfecc87M5gCzzOx/gHRgILCIUA/la21667zvtTHba/NvAGbWyzm3zdvet4C1x7nP7VJh8WFeWLCZS0/IoHvnhKDDkVYmJjqKYelJDEtPoqyiis+K9rF0czFz1+zgrTU7GNijEyf268bAHp10absAYSQXbwzldmAuEA087ZxbbWb3ArnOuTnAU8Bz3oD9XkLJAq/eS4QG/yuB25xzVQB1telt8mfAbDP7DbDMaxvgTjP7ltfOXuCaJu99O3L/2+vA4AfnDOLDvF1BhyOtWEJsNOOzUhmflcqeg0dYtqWExRv38synG+nWKY7TB6Uxpk+KxmbaOWvL00Dk5OS43NzcoMMI3Jqt+7ngwY+54ZRs7rlgWItdvdOUK5ikdamsrmZV0X4+yd/F1pIyUhJjOWtID8ZmdjmunoyuFguWmS1xzuU0pQ1Nud8O/O5fn5OUEMvtZw4MOhRpo2KiohjTpwujM5LJ23GAd9fu5JWlhcxfv5vzR/bSZe/tkKZ/aeM+XreLj77Yxe1nDiA5UYOu0rzMjCE9k/j+Gf25fHwfSsureOqTAv6au4WDRyobbkDaDPVc2rDqasd/vfk5GSkd+N5JfYMOR9oRM2N0RheG9Urig7zQPzh5Ow5w4eh0RmdootT2QD2XNuz15UWs2baf/3veYD0ITAIRGx3FN4b14PazBtC1YxwvLt7CS7lbKC2vCjo0aWZKLm1UWUUV/z03jxG9k7hwVHrQ4Ug71yMpgZtO6885Q7uzsrCEh95fR1FJadBhSTNScmmjZs7fyNZ9Zfz8/KFE6ZJQiQDRUcZZQ3pw02n9qXbw+IfrWapnyrRZSi5tUPGhch5+P58zB6dxUv9uQYcj8hWZqYncduYAMlMTeXlpIX9bXkRltab6b2uUXNqgP73zBYeOVHLXlKFBhyJSp07xMVx7cjanDuzGwoK9PPlxAftKK4IOS3yk5NLG5G0/wPMLNzN9YiaDe3YOOhyRekVHGVNG9OKKCZls31fGIx/kU1h8OOiwxCdKLm2Ic45fv7GaTvEx/Pgbg4MORyQsI3snc8vp/YmOMmZ8vIFVRXrsclug+1zakH+t2s789Xu4d+pwUjrG+dq2pnKR5tQzOYHvnzGA5xdsYtaizfRO6cD3z+jfqCn99VCyyKKeSxtRVlHFb/6xliE9OzN9gv5gpPXpFB/D9adkMzojmT/MzePHL63gSKXuh2mtlFzaiMc/3EBRSSm/vHAYMdH6tUrrFBsdxWU5ffjxNwbx6rIips9YyO6DR4IOS46DPoXagKKSUh79MJ/zR/bUpcfS6pkZd5w9kIenj2NV0T4uengeX+w4EHRY0khKLm3Af765Fufg5+fr0mNpOy4Y1YuXbj6RI5XVXPzIfD7I2xl0SNIISi6t3Pz83fxj5TZuOb0/GSmJQYcj4qvRfbow5/aTyUxN5LqZi/nzvALa8jOo2hIll1asrKKKn7/2GX27JnLrGf2DDkekWfRK7sBfbzmRc4b24NdvrOEXr6+iokp39Ec6JZdW7MH31rFxz2H+89sjSYjVrMfSdnWMj+GxK0/gltP788LCzVz758W6oz/CKbm0Up9v38/jH27gknEZnDxAg/jS9kVFGXdNGcIfLh3FwoI9XPjgJ6zYUhJ0WFIPJZdWqKKqmp++vJKkDrHcc4EG8aV9+U5OH2bfdCJV1Y5LHp3PjI82UF2tcZhIo+TSCj36wXpWFu7jNxeNINXnO/FFWoMT+qbw5p2ncvbQ7vz2zbVc/8xiPUY5wii5tDKrivbxwLvrmDomnfNH9go6HJHAJCfG8tiVJ/D/pg5n3vo9PPjeOt0PE0GUXFqRsooqfvzSClI7xvHrbw0POhyRwJkZV52YxWvfP4mE2Ghmzt/Ii4s3qxcTAZRcWpF7/76GvB0H+P2lo+iSqNNhIkcNT0/mjjMHcNaQ7qwq2s/9b3/B0k3FuicmQEourcQbK7Yya+Fmbj69H2cM7h50OCIRJyY6inOG9uD2swbQvXM8Ly8t5Ol5BWzfXxZ0aO2SkksrULD7EHe/+hnjMrvwk3P1nBaRY+mRlMCNp/Vj6ph0ikpKefDddby6tFD3xbQwPc8lwu0vq+CGZxYTE208cMVYYjXjsUiDosyYmN2VkenJvJ+3kwUb9rKisISTB3TjtIFpuum4BSi5RLDKqmrumLWMTXsO89z1EzV3mEgjJcbHcMGodE7s34231mzng7xdLCrYyykDujGpX9egw2vTlFwilHOO3/xjLR9+sYv/ungkJ/bXH4LI8UrtGMe08ZmcMuAw76zdwVtrdvDRul3sK63gupOzSU6MDTrENkfJJUI99F4+M+dv5LqTs7lCT5YU8UVGSiLXnJRNUXEp7+ft5H/fXcdTnxRw5aS+XHNSFj2TE4IOsc1QcolAf55XwB/f/oKLx/XmF5reRcT8TomqAAAOL0lEQVR3vVM6cOWkvozN7MLD7+fzxEfrefLjDXxrdDrXn5rN8PTkoENs9ZRcIsyf5xXw6zfWcO6wHvz+klFERVnQIYm0WUN7JfHQ9HFs2XuYp+cV8OLiLby6rIiT+nflhlOzOWNQd/0NHicllwjhnOP+d9bxwLvrOG94Dx64YiwxujJMpEX0SU3kPy4czg/PGcTsRZv587yNXDczl/5pHbnulGy+PbY3iXH6uGwMfXpFgLKKKu565TMeeHcdl+Vk8PD0ccTH6FJJkZaW3CGWm0/vz8c/O5M/XT6GhNho7nltFRN/+y6/mrOa/J2auyxcSsUBKyop5dbnl7CycB93nDWAH31jEGbqhosEKTY6iovG9mbqmHSWbCrm+QWbmLVwMzPnb2RSv1SumpTFucN76L6zY1ByCYhzjjkrtvIfc1ZTWeV44qoTOHd4z6DDEpEazIycrFRyslL5xTeP8FLuFmYt3Mxts5aS1jmeaeP7cOkJGfTt2jHoUCOOkksACosP8+s31vD2mh2MzezCH78zmn5pnYIOS0SOoVuneL5/xgBuPq0/H32xi+cWbOKh9/N58L18xmV24eJxGXxzVC9NKutRcmlBxYfKeeSDfJ6ZvwkzuOf8oVx3SjbRuhpFpNWIjjLOHNKdM4d0Z9u+Ul5ftpXXlhXyi9dXce8bazh9cBrnDuvB2UN7tOuH+Sm5tID8nQeZOb+AV5YUcaSyiktPyOCH5wwivUuHoEMTkSboldyBW8/ozy2n92P11v28tqyIf6zcxttrdhBlkNM3lW8M68GZQ9Lon9apXY2nhpVczGwy8L9ANPCkc+53tV6PB54FTgD2AJc75zZ6r90NXA9UAXc65+Yeq00zywZmA6nAUuAq51z5sbYRibbsPczc1dt5Y8VWVhTuIy4miovGpHPDqf0Y1KNz0OGJiI/MjBG9kxnRO5lfXDCUVUX7eXvNdt5as4PfvrmW3765lm6d4piQncqErFQmZHdlcM/ObfqsRYPJxcyigYeBbwCFwGIzm+OcW1Oj2vVAsXNugJlNA+4DLjezYcA0YDiQDrxjZoO8depr8z7gfufcbDN7zGv70fq20dQD4IeyiirW7zrIysJ9rCwsYf76PWzacxiAEb2TuHvKEC45IYNuneIDjlREmpuZMTIjmZEZyfzo3MFs2XuYefm7WVSwl4UFe3nzs+0AxMdEMahHZwb37MyQnp0Z0jOJzNREeiYnEBfT+q9CC6fnMgHId85tADCz2cBUoGZymQr8ylt+GXjIQv2/qcBs59wRoMDM8r32qKtNM1sLnAVM9+o847X7aH3bcM3wqLnS8ip2HTjC4YpKSsurKC2v4nB5FQeOVLDrwBF27j/CroOh71uKD1NUUsrRKJI7xDI+K5VrT8ri9MHdye6mq0hE2rM+qYlMm5DJNG+OwMLiwyzeuJfVRfvJ23GAD/J28fKSwi/rm0GPzgmkd0mgV5cOpCbGkZIYS5fEOLokxpKUEEt8bBRx0VHEx0Z7372fY6LA6wwlxsXQKT64kY9wttwb2FLj50JgYn11nHOVZrYP6OqVL6i1bm9vua42uwIlzrnKOurXt43dYexDo7yzdgd3/GVZva8nxEbRvXMC3TvHMy4zhUtPyKB/WidG9k6mb9fEdnVeVUQaJyMlkYyURL499t9luw8e4YsdBygsLqWouJSiklK2lpSyZut+ig+Xs6+0gsb+G33L6f25a8oQf4NvhHCSS12flLV3s7469ZXX1ec7Vv1w48DMbgJu8n48aGZ5dazXjSYmpboa9VGT42sBkR5jpMcHkR9jYPF9N/yqTYqxEds5XoEdw7vvg7vDq1pXjH2buv1wkksh0KfGzxnA1nrqFJpZDJAM7G1g3brKdwNdzCzG673UrF/fNr7COfcE8MSxdsjMcp1zOceqE6RIjw8iP8ZIjw8iP8ZIjw8iP8ZIjw+aL8ZwRo0WAwPNLNvM4ggN0M+pVWcOcLW3fCnwnjcWMgeYZmbx3lVgA4FF9bXprfO+1wZem39rYBsiIhJhGuy5eOMbtwNzCV02/LRzbrWZ3QvkOufmAE8Bz3kD9nsJJQu8ei8RGvyvBG5zzlUB1NWmt8mfAbPN7DfAMq9t6tuGiIhEnrAuJXDOvQm8WavslzWWy4Dv1LPub4HfhtOmV76Bf19RVrO83m0ch2OeNosAkR4fRH6MkR4fRH6MkR4fRH6MkR4fNFOMpjNLIiLit9Z/p46IiEScdpVczGyymeWZWb6Z3dWC2+1jZu+b2VozW21mP/DKf2VmRWa23Ps6v8Y6d3tx5pnZeS2xD2a20cw+82LJ9cpSzextM1vnfU/xys3MHvDiWGlm42q0c7VXf52ZXV3f9hoZ2+Aax2m5me03sx8GfQzN7Gkz22lmq2qU+XbMzOwE73eS763bqJuo6onvD2b2uRfDa2bWxSvPMrPSGsfysYbiqG9ffYjRt9+rhS4cWujF+KKFLiJqanwv1ohto5ktD/gY1vcZE9x70TnXLr4IXTiwHugHxAErgGEttO1ewDhvuTPwBTCM0IwDP6mj/jAvvngg24s7urn3AdgIdKtV9nvgLm/5LuA+b/l84J+E7j+aBCz0ylOBDd73FG85pRl+l9sJXYsf6DEETgPGAaua45gRurryRG+dfwJTfIjvXCDGW76vRnxZNevVaqfOOOrbVx9i9O33CrwETPOWHwNubWp8tV7/I/DLgI9hfZ8xgb0X21PP5ctpbJxz5YQmx5zaEht2zm1zzi31lg8Aa/n3zAN1+XLaHOdcAXB02pwg9mEqoWl48L5fVKP8WReygND9Sb2A84C3nXN7nXPFwNvAZJ9jOhtY75zb1EDczX4MnXMf8fX7rXw5Zt5rSc65T13or/vZGm0dd3zOubfcv2fBWEDofrJ6NRBHffvapBiPoVG/V++/67MITRl1XDEeKz6v/cuAvxyrjRY4hvV9xgT2XmxPyaWuaWyO9QHfLMwsCxgLLPSKbve6pU/X6A7XF2tz74MD3jKzJRaa6QCgh3NuG4TewED3gGOE0GXoNf+YI+kYgn/HrLe33JyxXkfov9Cjss1smZl9aGan1oi7vjjq21c/+PF7PdaUUn44FdjhnFtXoyzQY1jrMyaw92J7Si5hTR/TrAGYdQJeAX7onNtPaELO/sAYYBuh7jU0fjodv5zsnBsHTAFuM7PTjlE3kBi98+XfAv7qFUXaMTyWxsbU3MfyHkL3n73gFW0DMp1zY4EfAbPMLKm546iHX7/X5o79Cr76j06gx7COz5h6q9YTj2/HsT0ll3CmsWk2ZhZL6Jf+gnPuVQDn3A7nXJVzrhqYwb/v76kv1mbdB+fcVu/7TuA1L54dXpf4aNd+Z5AxEkp8S51zO7xYI+oYevw6ZoV89ZSVb7F6A7XfBL7rnebAO9W0x1teQmgMY1ADcdS3r03i4+/1yyml6oi9Sbw2LwZerBF3YMewrs+YY7Td/O/Fxg4ctdYvQjeMbiA0CHh0wG94C23bCJ2j/FOt8l41lv8PoXPJEHr+Tc1Byw2EBiybbR+AjkDnGsvzCY2V/IGvDgj+3lu+gK8OCC5y/x4QLCA0GJjiLaf6eCxnA9dG0jGk1iCun8eM0FRJk/j3IOr5PsQ3mdCsGWm16qUB0d5yP6CooTjq21cfYvTt90qol1tzQP/7TY2vxnH8MBKOIfV/xgT2XvTlD761fBG6QuILQv9N3NOC2z2FUBdyJbDc+zofeA74zCufU+sP6h4vzjxqXJXRXPvg/SGs8L5WH22b0Dnrd4F13vejbzQj9MC39d4+5NRo6zpCA6351EgEPsSYSOgppMk1ygI9hoROiWwDKgj9d3e9n8cMyAFWees8hHfjcxPjyyd0Xv3oe/Exr+4l3u9+BaGnwF7YUBz17asPMfr2e/Xe24u8/f4rEN/U+LzymcAtteoGdQzr+4wJ7L2oO/RFRMR37WnMRUREWoiSi4iI+E7JRUREfKfkIiIivlNyERER3ym5iIiI75RcRGoxsypvuvRVZvaGeVPSH2db15hZegN1PvCmil9hZvPMbHA99e41s3OONxaRlqTkIvJ1pc65Mc65EYRmw72tCW1dAxwzuXi+65wbTWjm2j/UftHMop1zv3TOvdOEWERajJKLyLF9So3ZX83s/5rZYm+23l97ZVneQ5pmeA9qesvMOpjZpYTuan7B6wl1CGN7HwEDvHY3mtkvzewT4DtmNtNrEzMbb2bzvd7OIjPrbGbRFnoQ2NH4bvb7YIiES8lFpB5mFk3o2TFzvJ/PBQYSmkRxDHBCjZmjBwIPO+eGAyXAJc65l4FcQr2SMc650jA2eyGh6TiOKnPOneKcm10jrjhCkyX+wOvtnAOUEpo2ZZ9zbjwwHrjRzLKPc/dFmiSm4Soi7U4HCz22NgtYQuiBSRB6guO5wDLv506EkspmoMA5t9wrX+Kt2xgvmFkpoaeB3lGj/MU66g4GtjnnFgM4b2p1L/mNOtq7AZK9+AoaGYtIkym5iHxdqXNujJklA38nNObyAKHJ/v7LOfd4zcrew5mO1CiqAsI5BVbTd51zuXWUH6qjzKj7WRoG3OGcm9vIbYv4TqfFROrhnNsH3An8xHtWxlzgOu+BTJhZbzNr6KmBBwg909xPnwPpZjbei6Oz92yRucCtXqyY2SAz6+jztkXCop6LyDE455aZ2QpCzwN5zsyGAp+GHp3OQeBKQj2V+swEHvNOeZ0Y5rhLQzGVm9nlwIPeRQKlhMZdniR0Om6p92z3XRzH89hF/KAp90VExHc6LSYiIr7TaTGRFmJmrxF6DG9NP9MAvLRFOi0mIiK+02kxERHxnZKLiIj4TslFRER8p+QiIiK+U3IRERHf/X864D5J/uci2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AutoShape 6" descr="data:image/png;base64,iVBORw0KGgoAAAANSUhEUgAAAZcAAAELCAYAAAAVwss1AAAABHNCSVQICAgIfAhkiAAAAAlwSFlzAAALEgAACxIB0t1+/AAAADl0RVh0U29mdHdhcmUAbWF0cGxvdGxpYiB2ZXJzaW9uIDMuMC4yLCBodHRwOi8vbWF0cGxvdGxpYi5vcmcvOIA7rQAAIABJREFUeJzt3Xd4HdW57/Hvq27ZlizZcpFlWXLvDbnQa8CGEBMgYBwIvYWS3CQ3gZAnJ+Em54Tk5JBDBwMxzTGEFpOQmN5sXOSKC8Ky5SK525KrZLV1/9hjIoRkbVkjzZb0+zyPHo3WXrPmndHWfrVmzawx5xwiIiJ+igo6ABERaXuUXERExHdKLiIi4jslFxER8Z2Si4iI+E7JRUREfKfkIiIivlNyERER3ym5iIiI72KCDqA5devWzWVlZQUdhohIq7JkyZLdzrm0prTRppNLVlYWubm5QYchItKqmNmmprah02IiIuI7JRcREfGdkouIiPhOyUVERHyn5CIiIr5TchEREd8puYiIiO+UXERExHdKLiIi4rs2fYe+tD6zFm5u9DrTJ2Y2QyQi0hTquYiIiO+UXERExHdKLiIi4jslFxER8Z2Si4iI+E7JRUREfKfkIiIivlNyERER3ym5iIiI75RcRETEd0ouIiLiu7CSi5lNNrM8M8s3s7vqeD3ezF70Xl9oZlk1XrvbK88zs/MaatPMXvDKV5nZ02YW65WbmT3g1V9pZuOasuMiItJ8GkwuZhYNPAxMAYYBV5jZsFrVrgeKnXMDgPuB+7x1hwHTgOHAZOARM4tuoM0XgCHASKADcINXPgUY6H3dBDx6PDssIiLNL5yeywQg3zm3wTlXDswGptaqMxV4xlt+GTjbzMwrn+2cO+KcKwDyvfbqbdM596bzAIuAjBrbeNZ7aQHQxcx6Hed+i4hIMwonufQGttT4udArq7OOc64S2Ad0Pca6DbbpnQ67CvhXI+IQEZEIEE5ysTrKXJh1Glte0yPAR865jxsRB2Z2k5nlmlnurl276lhFRESaWzjJpRDoU+PnDGBrfXXMLAZIBvYeY91jtmlm/wGkAT9qZBw4555wzuU453LS0tLC2D0REfFbOMllMTDQzLLNLI7QAP2cWnXmAFd7y5cC73ljJnOAad7VZNmEBuMXHatNM7sBOA+4wjlXXWsb3/OuGpsE7HPObTuOfRYRkWbW4GOOnXOVZnY7MBeIBp52zq02s3uBXOfcHOAp4DkzyyfUY5nmrbvazF4C1gCVwG3OuSqAutr0NvkYsAn4NHRNAK865+4F3gTOJ3RRwGHgWj8OgIiI+M9CHYy2KScnx+Xm5gYdhjTCrIWbG73O9ImZzRCJSPtlZkucczlNaUN36IuIiO+UXERExHdKLiIi4jslFxER8Z2Si4iI+E7JRUREfKfkIiIivlNyERER3ym5iIiI75RcRETEd0ouIiLiOyUXERHxnZKLiIj4TslFRER8p+QiIiK+U3IRERHfKbmIiIjvlFxERMR3Si4iIuI7JRcREfGdkouIiPhOyUVERHyn5CIiIr5TchEREd8puYiIiO+UXERExHdKLiIi4jslFxER8Z2Si4iI+E7JRUREfKfkIiIivlNyERER3ym5iIiI75RcRETEd0ouIiLiOyUXERHxnZKLiIj4TslFRER8p+QiIiK+Cyu5mNlkM8szs3wzu6uO1+PN7EXv9YVmllXjtbu98jwzO6+hNs3sdq/MmVm3GuVnmNk+M1vuff3yeHdaRESaV0xDFcwsGngY+AZQCCw2sznOuTU1ql0PFDvnBpjZNOA+4HIzGwZMA4YD6cA7ZjbIW6e+NucBfwc+qCOcj51z3zyO/RQRkRYUTs9lApDvnNvgnCsHZgNTa9WZCjzjLb8MnG1m5pXPds4dcc4VAPlee/W26Zxb5pzb2MT9EhGRAIWTXHoDW2r8XOiV1VnHOVcJ7AO6HmPdcNqsy4lmtsLM/mlmw8OoLyIiAWjwtBhgdZS5MOvUV15XUqvdZm1Lgb7OuYNmdj7wOjCwdiUzuwm4CSAzM7OBJkVEpDmE03MpBPrU+DkD2FpfHTOLAZKBvcdYN5w2v8I5t985d9BbfhOIrTngX6PeE865HOdcTlpaWsN7JyIivgsnuSwGBppZtpnFERqgn1Orzhzgam/5UuA955zzyqd5V5NlE+ppLAqzza8ws57eOA5mNsGLfU84OykiIi2rwdNizrlKM7sdmAtEA08751ab2b1ArnNuDvAU8JyZ5RPqsUzz1l1tZi8Ba4BK4DbnXBWELjmu3aZXfifwU6AnsNLM3nTO3UAoad1qZpVAKTDNS2AiIhJhrC1/Pufk5Ljc3Nygw5BGmLVwc6PXmT5RY2sifjKzJc65nKa0oTv0RUTEd0ouIiLiu3AuRRaJGM45DhypBCA2KoqEWP1/JBKJlFykVdi5v4wlm4pZs20/ew6Vf1nepUMsm/ce5tvjejOkZ1KAEYpITUouEtGqqh0ffrGT9z/fBUD/7h2Z1K8rMdFGRWU163cd4qlPCnj8ow18d2ImP508hOQOsQFHLSJKLhKxDpRV8MynG9laUsaojGS+OSqdTvFffcueMjCNKSN68uB7+cycX8Bba3bwv5eP4aQBX7u/VkRakE5YS0Q6UFbBkx8XsPtAOd+dmMm08ZlfSyxHpXSM45cXDuNvt51Clw6xXP3nRbyypLCFIxaRmpRcJOIcTSz7Siu4+qQshqcnh7XeyIxkXr71JMZnpfLjv67g4ffzmzlSEamPkotElKpqx6xFmykpLefqk7LI7taxUesnd4hl5rUTuGhMOn+Ym8eTH29opkhF5Fg05iIR5e0129m05zCX5fRpdGI5Ki4mij9eNobyqmp+84+1JCXEctn4Pg2vKCK+UXKRiPH2mh18tG43E7JTGdOnS5Paio4y/nT5WA4dyeWuV1fSrXMcZw3p4VOkItIQnRaTiLD3UDk/fXkF6ckJXDCyly9txsVE8eiV4xiWnsSdf1nOuh0HfGlXRBqm5CIR4T/fXMuBskouzelDbLR/b8vEuBieuCqHhNhobng2l+IaN2CKSPNRcpHAfbp+Dy8vKeSm0/rRMynB9/bTu3Tg8atOYFtJGXfOXkZ1ddudCVwkUmjMpR2KpGntj1RWcc9rn5GZmsgdZw3ktWVFzbKdE/qm8MsLh/GL11fx6Ifrue3MAc2yHREJUc9FAvXM/I1s2H2Ie6cOp0NcdLNu67sTM7lgVC/+5+0vWLxxb7NuS6S9U3KRwJQcLueh9/I5Y3AaZwzu3uzbMzN+d/FIMlI6cMesZezV+ItIs1FykcA88sF6Dhyp5GeTh7TYNjsnxPLw9HHsPVTOj19arvEXkWai5CKBKCw+zMx5G7lkXAZDe7XsVPkjeifzi28O5f28XczQHfwizULJRQJx/9vrMIMffWNQINu/alJfzh/Zk9/PzWPJpuJAYhBpy5RcpMVt3H2I15cXceWkvqR36RBIDGbG7y4ZRa/kBH4wexn7yyoCiUOkrVJykRb38Pv5xEQZN5/eL9A4khJieeCKsWzbV8bPX/0M5zT+IuIX3ecizaau+2n2HirnlaWFTOrXlXfW7Gy27TTG2UO68/eV24iPieKEvqn11muue31E2iL1XKRFfZC3kygzThuYFnQoXzptUBr9unVkzoqt7DpwJOhwRNoEJRdpMSWHy1m6uZicrFSSIug591FmfMeb0+zFxZuprKoOOiSRVk/JRVrMp+v3AHDqwMh7vn1yh1guGZfB1n1lzF29PehwRFo9JRdpEWUVVSzauJcRvZNJSYwLOpw6De2VxKR+XZm3fg952/cHHY5Iq6bkIi0id+NejlRWc8qAyOu11DRlRE96JiXw8pJCXZ4s0gRKLtLsqqod89fvIbtbRzJSEoMO55hio6O4fHwfyquqeXlJIdW6PFnkuCi5SLNbVbSPktKKiO+1HNUjKYELRqaTv/MgH6/bHXQ4Iq2Skos0K+ccn+TvpluneAb37Bx0OGEbn5XCiN7JvLV6Oxt2Hww6HJFWR8lFmlXBnkMUlZRyyoBuRJkFHU7YzIyLx/ama6c4Zi/aovEXkUZScpFm9cm63XSMi2ZsZpegQ2m0hNhopk/sy5HKKmYv2qL7X0QaQclFms3OA2V8vv0Ak/p1JTa6db7VeiYlcNGY3mzcc4g/vJUXdDgirUbr/IuXVmFe/m5iooyJ/boGHUqTjM1MYUJ2Ko9/uIG3dIOlSFiUXKRZ7D54hGWbSxiXmUKn+NY/P+o3R/ZiVEYyP/7rCjbuPhR0OCIRT8lFmsWzn26istpxciu5/LghMdFRPDx9HNFRxg3P5nJAA/wix6TkIr4rLa/i+QWbGNqzM2md44MOxzd9UhN55Lvj2Lj7ED+YvZyqat1gKVKf1n++QiLOK0sL2XuonEvGZQQdiq+OPjfm/JG9mLNiK9f+eTGTR/Q85jp6Boy0V2H1XMxsspnlmVm+md1Vx+vxZvai9/pCM8uq8drdXnmemZ3XUJtmdrtX5sysW41yM7MHvNdWmtm4491paT7V1Y6nPylgdEYyWV0je6qX4zWpX1cmZKfy0bpdLNtcHHQ4IhGpweRiZtHAw8AUYBhwhZkNq1XteqDYOTcAuB+4z1t3GDANGA5MBh4xs+gG2pwHnANsqrWNKcBA7+sm4NHG7aq0hHc/38mG3Ye44dR+WCu6abKxLhyVTna3jry2rIgtew8HHY5IxAmn5zIByHfObXDOlQOzgam16kwFnvGWXwbOttAny1RgtnPuiHOuAMj32qu3TefcMufcxjrimAo860IWAF3MrFdjdlaa34yPNtC7SwemNHC6qLWLjjKmT8ikc0IMzy/cRMnh8qBDEoko4SSX3sCWGj8XemV11nHOVQL7gK7HWDecNo8nDgnQ8i0lLNq4l+tOySamld402Rgd42O46sQsyiurefbTTZRVVAUdkkjECOcToK5zG7Uvk6mvTmPLmxoHZnaTmeWaWe6uXbsaaFL8NOPjDXROiOHy8X2CDqXF9ExKYPrETHYeKGPWos26gkzEE05yKQRqflpkAFvrq2NmMUAysPcY64bT5vHEgXPuCedcjnMuJy0trYEmxS9b9h7mn59tY/rEzDZx02RjDOzemW+P7U3+zoO8vrwIp2fAiISVXBYDA80s28ziCA3Qz6lVZw5wtbd8KfCeC/2FzQGmeVeTZRMajF8UZpu1zQG+5101NgnY55zbFkb80gKenldAlBnXnJQVdCiBOKFvKmcO7s6STcW8n6ces0iD/2I65yrN7HZgLhANPO2cW21m9wK5zrk5wFPAc2aWT6jHMs1bd7WZvQSsASqB25xzVRC65Lh2m175ncBPgZ7ASjN70zl3A/AmcD6hiwIOA9f6dRCkaUoOl/Pi4i18a3Q6vZI7BB1OYM4Z2p3iw+W8s3YHKYmxjM1MCTokkcCEdf7COfcmoQ/3mmW/rLFcBnynnnV/C/w2nDa98geAB+ood8Bt4cQrLev5BZs4XF7FTaf3CzqUQJkZF4/rzb7SCl5dWkSnhPZ1elCkprZ/SY80q7KKKmbO38gZg9MY0jMp6HACFxMVxZUT+5LWOZ4XFmxmxZaSoEMSCYSSizTJq0uL2H2wnJtP6x90KBGjQ1w015ycRcf4aK6duZj1u/SYZGl/lFzkuFVVO2Z8vIFRGclM6pcadDgRJSkhlmtPzsaA7z21iB37y4IOSaRFKbnIcXt7zQ4Kdh/i5tP6t+mpXo5Xt07xzLx2AiWHy7n66UXsK9U0/dJ+KLnIcXHO8diH68lMTWxwZuD2bGRGMo9flcP6XQe54ZnFuotf2g0lFzkuizcWs3xLCTeemk10lHotx3LKwG78z2VjyN1UzO2zllFZVR10SCLNTslFjssTH60ntWMcl57QfqZ6aYoLR6fzqwuH887aHdzz2irdxS9tni7El0Zbt+MA76zdyQ/PGUiHuOigw4loRx8wBhAbHcWZg9N4MXcLW0tKmTyiZ51jVXrAmLQFSi7SaI9+uJ4OsdF878SsoENpdc4Z2oPD5VV8nL+bhLhozhzcPeiQRJqFkos0yuY9h/nb8q1ce1IWqR3jgg6n1TEzLhydzpHKat5es4OEmChO7N+t4RVFWhklF2mURz/MJzrKuPG09j3VS1NEmXHJuAyOVFbzxsptxMdGM07zkEkbowF9CdvWklJeXlLI5Tl96JGUEHQ4rVp0lDFtfB/6p3XklSWFrN66L+iQRHyl5CJhe/zD9TgHN7fzCSr9EhsdxZWT+pKR0oHZi7ewbueBoEMS8Y2Si4Rl54Ey/rJ4C5eMyyAjJTHocNqM+Jhorjkpm7RO8Ty/YBOb9xwKOiQRXyi5SFie/LiAyqpqbj1DE1T6rUNcNNeenEVSQiwzP93IqiKdIpPWT8lFGnToSCXPL9jEt0ank9WtY9DhtEmdE2K57pRsEmKiufKphazZuj/okESaRMlFGjRv/W5KK6q47cwBQYfSpqUkxnH9Kdl0iA0lmLztGoOR1kvJRY6ptLyKT9fvYcqIngzs0TnocNq8rp3imXXjJGKjjekzFrBuhxKMtE5KLnJM89bv5khltXotLSi7W0dm3TiJqCjjihkLyd+ph41J66PkIvU6fKSSefm7GZ6exPD05KDDaVf6p3XiLzdOAmD6jAUU7NZVZNK6KLlIvT7O3015ZTVnD+0RdCjt0oDunZh140Sqqh1XPLGAjUow0ooouUidDh6p5NP1exiZkUxP3Y0fmEE9OvPCjRMpr6rmihkL2LzncNAhiYRFyUXq9NEXu6ioquasIZq1N2hDeibx/PUTKa2o4juPz9cgv7QKSi7yNfvLKliwYQ9j+nShe2f1WiLBsPQkXrzpRKodXPb4p3xWqBstJbIpucjXfPjFLqqdU68lwgzu2ZmXbzmRjvExXDFjAQs37Ak6JJF6KbnIV+wrrWBxwV7GZqbQtVN80OFILX27duSvt5xIj6R4vvf0It7P2xl0SCJ1UnKRr/ggbyfOwVl6QmLE6pXcgZduPpEB3Ttx4zO5vLq0MOiQRL5GyUW+VHyonNyNxZzQN4UUPWUyonXtFM9fbprE+KxUfvTSCv74Vh7V1S7osES+pOQiX3pn7Q7M4EyNtbQKSQmxPHPdBC7P6cOD7+Vzx+xllFVUBR2WCKDHHItn+/4ylm8p4ZQB3UjuEBt0OBKmuJgofnfJSLLTOvK7f35OUXEpM76XQ1pnjZdJsNRzEQDeXrODuJgoTh+UFnQo0khmxi2n9+exK8fx+fb9XPTwPF2qLIFTchE27znE2m37OXVgGonx6sy2VpNH9OKlm0/EOcclj85n1sLNOKdxGAmGPknaOeccc9fsoGN8DCcP6Bp0OALMWri50etMn5gJwKiMLvz9zlP5wexl/Py1z/h0wx5+c9EI3051NiU2aV/Uc2nn8ncepGD3Ic4cnEZ8THTQ4YgPUjvGMfPaCfzk3EH887NtTPnTR8xfvzvosKSdUXJpx6qdY+6a7XRJjGVCVmrQ4YiPoqOM288ayCu3nkR8bDTTZyzk5699xv6yiqBDk3ZCyaUdW711P1tLyjhnSA9iovVWaItG9+nCP+48hRtPzWb2os2c88cP+dvyIo3FSLPTJ0o7VVXteHvNdrp3jmdMZpegw5FmlBgXwz0XDOP1206mR1ICP5i9nIsfnc+STcVBhyZtmJJLO7V0czG7D5Zz7rAeRJkFHY60gFEZXfjbbSfz+0tHUVhcyiWPzufaPy/SZcvSLMJKLmY22czyzCzfzO6q4/V4M3vRe32hmWXVeO1urzzPzM5rqE0zy/baWOe1GeeVX2Nmu8xsufd1Q1N2vD2rqKrmvc930ielA0N7JQUdjrSgqCjjspw+fPCTM/jp5MEs3VzChQ99wuWPf8q/Vm2jsqo66BCljWgwuZhZNPAwMAUYBlxhZsNqVbseKHbODQDuB+7z1h0GTAOGA5OBR8wsuoE27wPud84NBIq9to960Tk3xvt68rj2WFi4YQ/7Sis4d3hPTL2WdqljfAzfP2MAn/zsTO6eMoTC4lJueX4pp//hAx79YD3Fh8qDDlFauXDuc5kA5DvnNgCY2WxgKrCmRp2pwK+85ZeBhyz0qTUVmO2cOwIUmFm+1x51tWlma4GzgOlenWe8dh89rr2TrzlQVsEHX+xiQPdO9E/rFHQ44pPjuf/kqM4Jsdx6Rn8+37af+Rv2cN+/Pue/5+YxqEcnRvfpwpCeScTFHP8ZdN0b0z6Fk1x6A1tq/FwITKyvjnOu0sz2AV298gW11u3tLdfVZlegxDlXWUd9gEvM7DTgC+D/OOdqtiFhmPFxAYfLqzh3WI+gQ5EIEmXGsPRkhqUns31/GUs3FbOysIS12w8QFxPFsF5JjM7owoDunYiOUm9XGhZOcqnrnVT7Osb66tRXXte/QceqD/AG8Bfn3BEzu4VQr+asrwVrdhNwE0Bmpv77qWn3wSM8+fEGRqQnkZGSGHQ4EqF6JiVw/sheTB7Rk4Ldh1ixpYRVW/exfEsJiXHRjMpIZmyfFDJSOui0qtQrnORSCPSp8XMGsLWeOoVmFgMkA3sbWLeu8t1AFzOL8XovX9Z3ztV8pusMvHGd2pxzTwBPAOTk5Ohi/hoefj+fsooqzlGvRcIQZUb/tNDp02+NTueLHQdZUVhC7sZiFmzYS1qneMZldmFMZopm0pavCSe5LAYGmlk2UERogH56rTpzgKuBT4FLgfecc87M5gCzzOx/gHRgILCIUA/la21667zvtTHba/NvAGbWyzm3zdvet4C1x7nP7VJh8WFeWLCZS0/IoHvnhKDDkVYmJjqKYelJDEtPoqyiis+K9rF0czFz1+zgrTU7GNijEyf268bAHp10absAYSQXbwzldmAuEA087ZxbbWb3ArnOuTnAU8Bz3oD9XkLJAq/eS4QG/yuB25xzVQB1telt8mfAbDP7DbDMaxvgTjP7ltfOXuCaJu99O3L/2+vA4AfnDOLDvF1BhyOtWEJsNOOzUhmflcqeg0dYtqWExRv38synG+nWKY7TB6Uxpk+KxmbaOWvL00Dk5OS43NzcoMMI3Jqt+7ngwY+54ZRs7rlgWItdvdOUK5ikdamsrmZV0X4+yd/F1pIyUhJjOWtID8ZmdjmunoyuFguWmS1xzuU0pQ1Nud8O/O5fn5OUEMvtZw4MOhRpo2KiohjTpwujM5LJ23GAd9fu5JWlhcxfv5vzR/bSZe/tkKZ/aeM+XreLj77Yxe1nDiA5UYOu0rzMjCE9k/j+Gf25fHwfSsureOqTAv6au4WDRyobbkDaDPVc2rDqasd/vfk5GSkd+N5JfYMOR9oRM2N0RheG9Urig7zQPzh5Ow5w4eh0RmdootT2QD2XNuz15UWs2baf/3veYD0ITAIRGx3FN4b14PazBtC1YxwvLt7CS7lbKC2vCjo0aWZKLm1UWUUV/z03jxG9k7hwVHrQ4Ug71yMpgZtO6885Q7uzsrCEh95fR1FJadBhSTNScmmjZs7fyNZ9Zfz8/KFE6ZJQiQDRUcZZQ3pw02n9qXbw+IfrWapnyrRZSi5tUPGhch5+P58zB6dxUv9uQYcj8hWZqYncduYAMlMTeXlpIX9bXkRltab6b2uUXNqgP73zBYeOVHLXlKFBhyJSp07xMVx7cjanDuzGwoK9PPlxAftKK4IOS3yk5NLG5G0/wPMLNzN9YiaDe3YOOhyRekVHGVNG9OKKCZls31fGIx/kU1h8OOiwxCdKLm2Ic45fv7GaTvEx/Pgbg4MORyQsI3snc8vp/YmOMmZ8vIFVRXrsclug+1zakH+t2s789Xu4d+pwUjrG+dq2pnKR5tQzOYHvnzGA5xdsYtaizfRO6cD3z+jfqCn99VCyyKKeSxtRVlHFb/6xliE9OzN9gv5gpPXpFB/D9adkMzojmT/MzePHL63gSKXuh2mtlFzaiMc/3EBRSSm/vHAYMdH6tUrrFBsdxWU5ffjxNwbx6rIips9YyO6DR4IOS46DPoXagKKSUh79MJ/zR/bUpcfS6pkZd5w9kIenj2NV0T4uengeX+w4EHRY0khKLm3Af765Fufg5+fr0mNpOy4Y1YuXbj6RI5XVXPzIfD7I2xl0SNIISi6t3Pz83fxj5TZuOb0/GSmJQYcj4qvRfbow5/aTyUxN5LqZi/nzvALa8jOo2hIll1asrKKKn7/2GX27JnLrGf2DDkekWfRK7sBfbzmRc4b24NdvrOEXr6+iokp39Ec6JZdW7MH31rFxz2H+89sjSYjVrMfSdnWMj+GxK0/gltP788LCzVz758W6oz/CKbm0Up9v38/jH27gknEZnDxAg/jS9kVFGXdNGcIfLh3FwoI9XPjgJ6zYUhJ0WFIPJZdWqKKqmp++vJKkDrHcc4EG8aV9+U5OH2bfdCJV1Y5LHp3PjI82UF2tcZhIo+TSCj36wXpWFu7jNxeNINXnO/FFWoMT+qbw5p2ncvbQ7vz2zbVc/8xiPUY5wii5tDKrivbxwLvrmDomnfNH9go6HJHAJCfG8tiVJ/D/pg5n3vo9PPjeOt0PE0GUXFqRsooqfvzSClI7xvHrbw0POhyRwJkZV52YxWvfP4mE2Ghmzt/Ii4s3qxcTAZRcWpF7/76GvB0H+P2lo+iSqNNhIkcNT0/mjjMHcNaQ7qwq2s/9b3/B0k3FuicmQEourcQbK7Yya+Fmbj69H2cM7h50OCIRJyY6inOG9uD2swbQvXM8Ly8t5Ol5BWzfXxZ0aO2SkksrULD7EHe/+hnjMrvwk3P1nBaRY+mRlMCNp/Vj6ph0ikpKefDddby6tFD3xbQwPc8lwu0vq+CGZxYTE208cMVYYjXjsUiDosyYmN2VkenJvJ+3kwUb9rKisISTB3TjtIFpuum4BSi5RLDKqmrumLWMTXsO89z1EzV3mEgjJcbHcMGodE7s34231mzng7xdLCrYyykDujGpX9egw2vTlFwilHOO3/xjLR9+sYv/ungkJ/bXH4LI8UrtGMe08ZmcMuAw76zdwVtrdvDRul3sK63gupOzSU6MDTrENkfJJUI99F4+M+dv5LqTs7lCT5YU8UVGSiLXnJRNUXEp7+ft5H/fXcdTnxRw5aS+XHNSFj2TE4IOsc1QcolAf55XwB/f/oKLx/XmF5reRcT8TomqAAAOL0lEQVR3vVM6cOWkvozN7MLD7+fzxEfrefLjDXxrdDrXn5rN8PTkoENs9ZRcIsyf5xXw6zfWcO6wHvz+klFERVnQIYm0WUN7JfHQ9HFs2XuYp+cV8OLiLby6rIiT+nflhlOzOWNQd/0NHicllwjhnOP+d9bxwLvrOG94Dx64YiwxujJMpEX0SU3kPy4czg/PGcTsRZv587yNXDczl/5pHbnulGy+PbY3iXH6uGwMfXpFgLKKKu565TMeeHcdl+Vk8PD0ccTH6FJJkZaW3CGWm0/vz8c/O5M/XT6GhNho7nltFRN/+y6/mrOa/J2auyxcSsUBKyop5dbnl7CycB93nDWAH31jEGbqhosEKTY6iovG9mbqmHSWbCrm+QWbmLVwMzPnb2RSv1SumpTFucN76L6zY1ByCYhzjjkrtvIfc1ZTWeV44qoTOHd4z6DDEpEazIycrFRyslL5xTeP8FLuFmYt3Mxts5aS1jmeaeP7cOkJGfTt2jHoUCOOkksACosP8+s31vD2mh2MzezCH78zmn5pnYIOS0SOoVuneL5/xgBuPq0/H32xi+cWbOKh9/N58L18xmV24eJxGXxzVC9NKutRcmlBxYfKeeSDfJ6ZvwkzuOf8oVx3SjbRuhpFpNWIjjLOHNKdM4d0Z9u+Ul5ftpXXlhXyi9dXce8bazh9cBrnDuvB2UN7tOuH+Sm5tID8nQeZOb+AV5YUcaSyiktPyOCH5wwivUuHoEMTkSboldyBW8/ozy2n92P11v28tqyIf6zcxttrdhBlkNM3lW8M68GZQ9Lon9apXY2nhpVczGwy8L9ANPCkc+53tV6PB54FTgD2AJc75zZ6r90NXA9UAXc65+Yeq00zywZmA6nAUuAq51z5sbYRibbsPczc1dt5Y8VWVhTuIy4miovGpHPDqf0Y1KNz0OGJiI/MjBG9kxnRO5lfXDCUVUX7eXvNdt5as4PfvrmW3765lm6d4piQncqErFQmZHdlcM/ObfqsRYPJxcyigYeBbwCFwGIzm+OcW1Oj2vVAsXNugJlNA+4DLjezYcA0YDiQDrxjZoO8depr8z7gfufcbDN7zGv70fq20dQD4IeyiirW7zrIysJ9rCwsYf76PWzacxiAEb2TuHvKEC45IYNuneIDjlREmpuZMTIjmZEZyfzo3MFs2XuYefm7WVSwl4UFe3nzs+0AxMdEMahHZwb37MyQnp0Z0jOJzNREeiYnEBfT+q9CC6fnMgHId85tADCz2cBUoGZymQr8ylt+GXjIQv2/qcBs59wRoMDM8r32qKtNM1sLnAVM9+o847X7aH3bcM3wqLnS8ip2HTjC4YpKSsurKC2v4nB5FQeOVLDrwBF27j/CroOh71uKD1NUUsrRKJI7xDI+K5VrT8ri9MHdye6mq0hE2rM+qYlMm5DJNG+OwMLiwyzeuJfVRfvJ23GAD/J28fKSwi/rm0GPzgmkd0mgV5cOpCbGkZIYS5fEOLokxpKUEEt8bBRx0VHEx0Z7372fY6LA6wwlxsXQKT64kY9wttwb2FLj50JgYn11nHOVZrYP6OqVL6i1bm9vua42uwIlzrnKOurXt43dYexDo7yzdgd3/GVZva8nxEbRvXMC3TvHMy4zhUtPyKB/WidG9k6mb9fEdnVeVUQaJyMlkYyURL499t9luw8e4YsdBygsLqWouJSiklK2lpSyZut+ig+Xs6+0gsb+G33L6f25a8oQf4NvhHCSS12flLV3s7469ZXX1ec7Vv1w48DMbgJu8n48aGZ5dazXjSYmpboa9VGT42sBkR5jpMcHkR9jYPF9N/yqTYqxEds5XoEdw7vvg7vDq1pXjH2buv1wkksh0KfGzxnA1nrqFJpZDJAM7G1g3brKdwNdzCzG673UrF/fNr7COfcE8MSxdsjMcp1zOceqE6RIjw8iP8ZIjw8iP8ZIjw8iP8ZIjw+aL8ZwRo0WAwPNLNvM4ggN0M+pVWcOcLW3fCnwnjcWMgeYZmbx3lVgA4FF9bXprfO+1wZem39rYBsiIhJhGuy5eOMbtwNzCV02/LRzbrWZ3QvkOufmAE8Bz3kD9nsJJQu8ei8RGvyvBG5zzlUB1NWmt8mfAbPN7DfAMq9t6tuGiIhEnrAuJXDOvQm8WavslzWWy4Dv1LPub4HfhtOmV76Bf19RVrO83m0ch2OeNosAkR4fRH6MkR4fRH6MkR4fRH6MkR4fNFOMpjNLIiLit9Z/p46IiEScdpVczGyymeWZWb6Z3dWC2+1jZu+b2VozW21mP/DKf2VmRWa23Ps6v8Y6d3tx5pnZeS2xD2a20cw+82LJ9cpSzextM1vnfU/xys3MHvDiWGlm42q0c7VXf52ZXV3f9hoZ2+Aax2m5me03sx8GfQzN7Gkz22lmq2qU+XbMzOwE73eS763bqJuo6onvD2b2uRfDa2bWxSvPMrPSGsfysYbiqG9ffYjRt9+rhS4cWujF+KKFLiJqanwv1ohto5ktD/gY1vcZE9x70TnXLr4IXTiwHugHxAErgGEttO1ewDhvuTPwBTCM0IwDP6mj/jAvvngg24s7urn3AdgIdKtV9nvgLm/5LuA+b/l84J+E7j+aBCz0ylOBDd73FG85pRl+l9sJXYsf6DEETgPGAaua45gRurryRG+dfwJTfIjvXCDGW76vRnxZNevVaqfOOOrbVx9i9O33CrwETPOWHwNubWp8tV7/I/DLgI9hfZ8xgb0X21PP5ctpbJxz5YQmx5zaEht2zm1zzi31lg8Aa/n3zAN1+XLaHOdcAXB02pwg9mEqoWl48L5fVKP8WReygND9Sb2A84C3nXN7nXPFwNvAZJ9jOhtY75zb1EDczX4MnXMf8fX7rXw5Zt5rSc65T13or/vZGm0dd3zOubfcv2fBWEDofrJ6NRBHffvapBiPoVG/V++/67MITRl1XDEeKz6v/cuAvxyrjRY4hvV9xgT2XmxPyaWuaWyO9QHfLMwsCxgLLPSKbve6pU/X6A7XF2tz74MD3jKzJRaa6QCgh3NuG4TewED3gGOE0GXoNf+YI+kYgn/HrLe33JyxXkfov9Cjss1smZl9aGan1oi7vjjq21c/+PF7PdaUUn44FdjhnFtXoyzQY1jrMyaw92J7Si5hTR/TrAGYdQJeAX7onNtPaELO/sAYYBuh7jU0fjodv5zsnBsHTAFuM7PTjlE3kBi98+XfAv7qFUXaMTyWxsbU3MfyHkL3n73gFW0DMp1zY4EfAbPMLKm546iHX7/X5o79Cr76j06gx7COz5h6q9YTj2/HsT0ll3CmsWk2ZhZL6Jf+gnPuVQDn3A7nXJVzrhqYwb/v76kv1mbdB+fcVu/7TuA1L54dXpf4aNd+Z5AxEkp8S51zO7xYI+oYevw6ZoV89ZSVb7F6A7XfBL7rnebAO9W0x1teQmgMY1ADcdS3r03i4+/1yyml6oi9Sbw2LwZerBF3YMewrs+YY7Td/O/Fxg4ctdYvQjeMbiA0CHh0wG94C23bCJ2j/FOt8l41lv8PoXPJEHr+Tc1Byw2EBiybbR+AjkDnGsvzCY2V/IGvDgj+3lu+gK8OCC5y/x4QLCA0GJjiLaf6eCxnA9dG0jGk1iCun8eM0FRJk/j3IOr5PsQ3mdCsGWm16qUB0d5yP6CooTjq21cfYvTt90qol1tzQP/7TY2vxnH8MBKOIfV/xgT2XvTlD761fBG6QuILQv9N3NOC2z2FUBdyJbDc+zofeA74zCufU+sP6h4vzjxqXJXRXPvg/SGs8L5WH22b0Dnrd4F13vejbzQj9MC39d4+5NRo6zpCA6351EgEPsSYSOgppMk1ygI9hoROiWwDKgj9d3e9n8cMyAFWees8hHfjcxPjyyd0Xv3oe/Exr+4l3u9+BaGnwF7YUBz17asPMfr2e/Xe24u8/f4rEN/U+LzymcAtteoGdQzr+4wJ7L2oO/RFRMR37WnMRUREWoiSi4iI+E7JRUREfKfkIiIivlNyERER3ym5iIiI75RcRGoxsypvuvRVZvaGeVPSH2db15hZegN1PvCmil9hZvPMbHA99e41s3OONxaRlqTkIvJ1pc65Mc65EYRmw72tCW1dAxwzuXi+65wbTWjm2j/UftHMop1zv3TOvdOEWERajJKLyLF9So3ZX83s/5rZYm+23l97ZVneQ5pmeA9qesvMOpjZpYTuan7B6wl1CGN7HwEDvHY3mtkvzewT4DtmNtNrEzMbb2bzvd7OIjPrbGbRFnoQ2NH4bvb7YIiES8lFpB5mFk3o2TFzvJ/PBQYSmkRxDHBCjZmjBwIPO+eGAyXAJc65l4FcQr2SMc650jA2eyGh6TiOKnPOneKcm10jrjhCkyX+wOvtnAOUEpo2ZZ9zbjwwHrjRzLKPc/dFmiSm4Soi7U4HCz22NgtYQuiBSRB6guO5wDLv506EkspmoMA5t9wrX+Kt2xgvmFkpoaeB3lGj/MU66g4GtjnnFgM4b2p1L/mNOtq7AZK9+AoaGYtIkym5iHxdqXNujJklA38nNObyAKHJ/v7LOfd4zcrew5mO1CiqAsI5BVbTd51zuXWUH6qjzKj7WRoG3OGcm9vIbYv4TqfFROrhnNsH3An8xHtWxlzgOu+BTJhZbzNr6KmBBwg909xPnwPpZjbei6Oz92yRucCtXqyY2SAz6+jztkXCop6LyDE455aZ2QpCzwN5zsyGAp+GHp3OQeBKQj2V+swEHvNOeZ0Y5rhLQzGVm9nlwIPeRQKlhMZdniR0Om6p92z3XRzH89hF/KAp90VExHc6LSYiIr7TaTGRFmJmrxF6DG9NP9MAvLRFOi0mIiK+02kxERHxnZKLiIj4TslFRER8p+QiIiK+U3IRERHf/X864D5J/uci2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45" y="1513158"/>
            <a:ext cx="3798523" cy="24919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338519"/>
            <a:ext cx="3805070" cy="26665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4179702"/>
            <a:ext cx="3816424" cy="250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2905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48</TotalTime>
  <Words>502</Words>
  <Application>Microsoft Office PowerPoint</Application>
  <PresentationFormat>On-screen Show (4:3)</PresentationFormat>
  <Paragraphs>60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Essential</vt:lpstr>
      <vt:lpstr>The Battle of Neighbourhoods Toronto vs Manhattan</vt:lpstr>
      <vt:lpstr>Introduction</vt:lpstr>
      <vt:lpstr>Problem to be solved</vt:lpstr>
      <vt:lpstr>mapping DATA</vt:lpstr>
      <vt:lpstr>Map of Toronto residence place with venues in Neighborhood - for reference</vt:lpstr>
      <vt:lpstr>Map of Manhattan showing the places for rent and the cluster of venues</vt:lpstr>
      <vt:lpstr>MANHATTAN NEIGHBORHOODS - DATA AND MAPPING</vt:lpstr>
      <vt:lpstr>Map of manhattan places for rent</vt:lpstr>
      <vt:lpstr>Manhattan</vt:lpstr>
      <vt:lpstr>Mapping Manhattan Subway locations</vt:lpstr>
      <vt:lpstr>ONE CONSOLIDATE MAP</vt:lpstr>
      <vt:lpstr>Problem Resolution - Select the apartment for rent</vt:lpstr>
      <vt:lpstr>Venues for Apartment 1 - Cluster 2</vt:lpstr>
      <vt:lpstr>Venues for Apartment 2 - Cluster 3</vt:lpstr>
      <vt:lpstr>Apartment Selection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Battle of Neighbourhoods Toronto vs Manhattan</dc:title>
  <dc:creator>Windows User</dc:creator>
  <cp:lastModifiedBy>Windows User</cp:lastModifiedBy>
  <cp:revision>8</cp:revision>
  <dcterms:created xsi:type="dcterms:W3CDTF">2020-04-13T23:06:07Z</dcterms:created>
  <dcterms:modified xsi:type="dcterms:W3CDTF">2020-04-13T23:54:13Z</dcterms:modified>
</cp:coreProperties>
</file>